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7" r:id="rId2"/>
    <p:sldId id="266" r:id="rId3"/>
    <p:sldId id="268" r:id="rId4"/>
    <p:sldId id="260" r:id="rId5"/>
    <p:sldId id="278" r:id="rId6"/>
    <p:sldId id="269" r:id="rId7"/>
    <p:sldId id="270" r:id="rId8"/>
    <p:sldId id="271" r:id="rId9"/>
    <p:sldId id="280" r:id="rId10"/>
    <p:sldId id="281" r:id="rId11"/>
    <p:sldId id="282" r:id="rId12"/>
    <p:sldId id="283" r:id="rId13"/>
    <p:sldId id="276" r:id="rId14"/>
    <p:sldId id="277" r:id="rId15"/>
  </p:sldIdLst>
  <p:sldSz cx="9144000" cy="6858000" type="screen4x3"/>
  <p:notesSz cx="6858000" cy="9144000"/>
  <p:embeddedFontLst>
    <p:embeddedFont>
      <p:font typeface="Comic Sans MS" pitchFamily="66" charset="0"/>
      <p:regular r:id="rId16"/>
      <p:bold r:id="rId17"/>
      <p:italic r:id="rId18"/>
      <p:bold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0099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33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857364"/>
            <a:ext cx="6143668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0436" y="3613139"/>
            <a:ext cx="505949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60066"/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04.09.2023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8115328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>
                <a:solidFill>
                  <a:srgbClr val="660066"/>
                </a:solidFill>
                <a:latin typeface="Comic Sans MS" pitchFamily="66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04.09.2023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0495" y="6356350"/>
            <a:ext cx="33593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11522" y="6356350"/>
            <a:ext cx="247527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1600200"/>
            <a:ext cx="3924328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 sz="2400"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 sz="2000"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 sz="1800"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 sz="1800">
                <a:solidFill>
                  <a:srgbClr val="660066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 sz="2400"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 sz="2000"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 sz="1800"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 sz="1800">
                <a:solidFill>
                  <a:srgbClr val="660066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04.09.2023</a:t>
            </a:fld>
            <a:endParaRPr lang="ru-RU"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04.09.2023</a:t>
            </a:fld>
            <a:endParaRPr lang="ru-RU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04.09.2023</a:t>
            </a:fld>
            <a:endParaRPr lang="ru-RU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detskiysad263.ru/" TargetMode="External"/><Relationship Id="rId3" Type="http://schemas.openxmlformats.org/officeDocument/2006/relationships/hyperlink" Target="http://yablonevo.ucoz.net/" TargetMode="External"/><Relationship Id="rId7" Type="http://schemas.openxmlformats.org/officeDocument/2006/relationships/hyperlink" Target="https://psy.su/" TargetMode="External"/><Relationship Id="rId2" Type="http://schemas.openxmlformats.org/officeDocument/2006/relationships/hyperlink" Target="http://publication.pravo.gov.ru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adou156.ru/images" TargetMode="External"/><Relationship Id="rId5" Type="http://schemas.openxmlformats.org/officeDocument/2006/relationships/hyperlink" Target="https://teremokp.ucoz.net/" TargetMode="External"/><Relationship Id="rId4" Type="http://schemas.openxmlformats.org/officeDocument/2006/relationships/hyperlink" Target="http://texts.lib.tversu.ru/" TargetMode="External"/><Relationship Id="rId9" Type="http://schemas.openxmlformats.org/officeDocument/2006/relationships/hyperlink" Target="https://dou14delfin.ucoz.com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14348" y="1214422"/>
            <a:ext cx="8178132" cy="264662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Краткая презентация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к образовательной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программе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Муниципального автономного дошкольного образовательного учреждения 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  детский сад № 9 «Сказка»,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    разработанной на основе ФОП ДО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947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212433"/>
              </p:ext>
            </p:extLst>
          </p:nvPr>
        </p:nvGraphicFramePr>
        <p:xfrm>
          <a:off x="755574" y="3789040"/>
          <a:ext cx="7992889" cy="2206752"/>
        </p:xfrm>
        <a:graphic>
          <a:graphicData uri="http://schemas.openxmlformats.org/drawingml/2006/table">
            <a:tbl>
              <a:tblPr/>
              <a:tblGrid>
                <a:gridCol w="1080122"/>
                <a:gridCol w="1368152"/>
                <a:gridCol w="1440160"/>
                <a:gridCol w="1368152"/>
                <a:gridCol w="1440160"/>
                <a:gridCol w="1296143"/>
              </a:tblGrid>
              <a:tr h="1368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Возрастная категория группы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Группа раннего дошкольного возраста 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2—3 года)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Группа младшего дошкольного возраста 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3–4 года)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Группа среднего дошкольного возраста 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4–5 лет)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Группа старшего дошкольного возраста 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5–6 лет)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Группа подготовительная дошкольного возраста 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6–7 лет)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возрастных групп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27584" y="548680"/>
            <a:ext cx="792088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Возрастные и иные категории детей, на которых ориентирована Программа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ВМАДОУ детский сад № 9 «Сказка» функционируют 10 возрастных групп.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Действует система физкультурно-оздоровительной работы.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Используется региональный компонент в образовательном процессе.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Оказывается помощь детям, родителям, педагогическим работникам и социуму со стороны социально-психологической службы.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Создана система медико-психолого-педагогического сопровождения детей. Используется модель личностно-ориентированного подхода при взаимодействии взрослого и ребенка.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Осуществляются дополнительные платные услуги.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369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8695" y="476672"/>
            <a:ext cx="7848872" cy="5755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Aft>
                <a:spcPts val="0"/>
              </a:spcAft>
            </a:pPr>
            <a:r>
              <a:rPr lang="ru-RU" b="1" spc="-1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Ссылки </a:t>
            </a:r>
            <a:r>
              <a:rPr lang="ru-RU" b="1" spc="-1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</a:t>
            </a:r>
            <a:r>
              <a:rPr lang="en-US" b="1" spc="-1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b="1" spc="-1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ФОП ДО</a:t>
            </a:r>
            <a:r>
              <a:rPr lang="en-US" b="1" spc="-1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b="1" spc="-1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en-US" b="1" spc="-1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b="1" spc="-1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парциальные </a:t>
            </a:r>
            <a:r>
              <a:rPr lang="ru-RU" b="1" spc="-1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программы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Федеральная образовательная программа дошкольного образования -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u="sng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"/>
              </a:rPr>
              <a:t>http://publication.pravo.gov.ru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Часть, формируемая участниками образовательных отношений, представлена парциальными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программами: 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R="90170" algn="just">
              <a:lnSpc>
                <a:spcPct val="115000"/>
              </a:lnSpc>
              <a:spcAft>
                <a:spcPts val="165"/>
              </a:spcAft>
            </a:pPr>
            <a:r>
              <a:rPr lang="ru-RU" sz="1400" i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Times New Roman"/>
                <a:cs typeface="Times New Roman" pitchFamily="18" charset="0"/>
              </a:rPr>
              <a:t>Социально – коммуникативное развитие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R="89535" lvl="0" algn="just" fontAlgn="base">
              <a:lnSpc>
                <a:spcPct val="115000"/>
              </a:lnSpc>
              <a:spcAft>
                <a:spcPts val="195"/>
              </a:spcAft>
              <a:buClr>
                <a:srgbClr val="000000"/>
              </a:buClr>
              <a:buSzPts val="1350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</a:rPr>
              <a:t>Авдеева Н.Н., Князева О.Л., </a:t>
            </a:r>
            <a:r>
              <a:rPr lang="ru-RU" sz="1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</a:rPr>
              <a:t>Стеркина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</a:rPr>
              <a:t> Р.Б. «Безопасность»: Учебное пособие по основам безопасности жизнедеятельности детей старшего дошкольного возраста. </a:t>
            </a:r>
            <a:r>
              <a:rPr lang="ru-RU" sz="1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  <a:hlinkClick r:id="rId3"/>
              </a:rPr>
              <a:t>http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  <a:hlinkClick r:id="rId3"/>
              </a:rPr>
              <a:t>://yablonevo.ucoz.net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endParaRPr lang="ru-RU" sz="1400" dirty="0">
              <a:uFill>
                <a:solidFill>
                  <a:srgbClr val="000000"/>
                </a:solidFill>
              </a:u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240"/>
              </a:spcAft>
            </a:pPr>
            <a:r>
              <a:rPr lang="en-US" sz="1400" i="1" u="sng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Times New Roman"/>
                <a:cs typeface="Times New Roman" pitchFamily="18" charset="0"/>
              </a:rPr>
              <a:t>Познавательное</a:t>
            </a:r>
            <a:r>
              <a:rPr lang="en-US" sz="1400" i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en-US" sz="1400" i="1" u="sng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Times New Roman"/>
                <a:cs typeface="Times New Roman" pitchFamily="18" charset="0"/>
              </a:rPr>
              <a:t>развитие</a:t>
            </a:r>
            <a:r>
              <a:rPr lang="en-US" sz="14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R="89535" lvl="0" algn="just" fontAlgn="base">
              <a:lnSpc>
                <a:spcPct val="115000"/>
              </a:lnSpc>
              <a:spcAft>
                <a:spcPts val="185"/>
              </a:spcAft>
              <a:buClr>
                <a:srgbClr val="000000"/>
              </a:buClr>
              <a:buSzPts val="1350"/>
            </a:pPr>
            <a:r>
              <a:rPr lang="ru-RU" sz="1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</a:rPr>
              <a:t>Воронкевич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</a:rPr>
              <a:t> О.А. «Добро пожаловать в экологию!»: Парциальная программа работы по формированию экологической культуры у детей дошкольного возраста.</a:t>
            </a:r>
            <a:r>
              <a:rPr lang="ru-RU" sz="1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</a:rPr>
              <a:t> - </a:t>
            </a:r>
            <a:r>
              <a:rPr lang="ru-RU" sz="1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  <a:hlinkClick r:id="rId4"/>
              </a:rPr>
              <a:t>http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  <a:hlinkClick r:id="rId4"/>
              </a:rPr>
              <a:t>://texts.lib.tversu.ru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endParaRPr lang="ru-RU" sz="1400" dirty="0">
              <a:uFill>
                <a:solidFill>
                  <a:srgbClr val="000000"/>
                </a:solidFill>
              </a:u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R="89535" lvl="0" algn="just" fontAlgn="base">
              <a:lnSpc>
                <a:spcPct val="115000"/>
              </a:lnSpc>
              <a:spcAft>
                <a:spcPts val="185"/>
              </a:spcAft>
              <a:buClr>
                <a:srgbClr val="000000"/>
              </a:buClr>
              <a:buSzPts val="1350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</a:rPr>
              <a:t>Колесникова Е.В. «Математические ступеньки» </a:t>
            </a:r>
            <a:r>
              <a:rPr lang="ru-RU" sz="1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  <a:hlinkClick r:id="rId5"/>
              </a:rPr>
              <a:t>https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  <a:hlinkClick r:id="rId5"/>
              </a:rPr>
              <a:t>://teremokp.ucoz.net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endParaRPr lang="ru-RU" sz="1400" dirty="0">
              <a:uFill>
                <a:solidFill>
                  <a:srgbClr val="000000"/>
                </a:solidFill>
              </a:u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R="89535" algn="just">
              <a:lnSpc>
                <a:spcPct val="115000"/>
              </a:lnSpc>
              <a:spcAft>
                <a:spcPts val="70"/>
              </a:spcAft>
            </a:pPr>
            <a:r>
              <a:rPr lang="en-US" sz="1400" i="1" u="sng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Times New Roman"/>
                <a:cs typeface="Times New Roman" pitchFamily="18" charset="0"/>
              </a:rPr>
              <a:t>Художественно</a:t>
            </a:r>
            <a:r>
              <a:rPr lang="en-US" sz="1400" i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Times New Roman"/>
                <a:cs typeface="Times New Roman" pitchFamily="18" charset="0"/>
              </a:rPr>
              <a:t> – </a:t>
            </a:r>
            <a:r>
              <a:rPr lang="en-US" sz="1400" i="1" u="sng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Times New Roman"/>
                <a:cs typeface="Times New Roman" pitchFamily="18" charset="0"/>
              </a:rPr>
              <a:t>эстетическое</a:t>
            </a:r>
            <a:r>
              <a:rPr lang="en-US" sz="1400" i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i="1" u="sng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Times New Roman"/>
                <a:cs typeface="Times New Roman" pitchFamily="18" charset="0"/>
              </a:rPr>
              <a:t>развитие</a:t>
            </a:r>
            <a:r>
              <a:rPr lang="en-US" sz="14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R="89535" lvl="0" algn="just" fontAlgn="base">
              <a:lnSpc>
                <a:spcPct val="115000"/>
              </a:lnSpc>
              <a:spcAft>
                <a:spcPts val="70"/>
              </a:spcAft>
              <a:buClr>
                <a:srgbClr val="000000"/>
              </a:buClr>
              <a:buSzPts val="1350"/>
            </a:pPr>
            <a:r>
              <a:rPr lang="ru-RU" sz="1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</a:rPr>
              <a:t>Каплунова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</a:rPr>
              <a:t> И.М., </a:t>
            </a:r>
            <a:r>
              <a:rPr lang="ru-RU" sz="1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</a:rPr>
              <a:t>Новоскольцева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</a:rPr>
              <a:t> И.А. Программа «Ладушки». Конспекты музыкальных занятий, пособие для музыкальных руководителей для детей 2 – 7 лет. </a:t>
            </a:r>
            <a:r>
              <a:rPr lang="ru-RU" sz="1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</a:rPr>
              <a:t>– </a:t>
            </a:r>
            <a:r>
              <a:rPr lang="ru-RU" sz="1400" dirty="0" smtClean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  <a:hlinkClick r:id="rId6"/>
              </a:rPr>
              <a:t>https://madou156.ru/images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endParaRPr lang="ru-RU" sz="1400" dirty="0">
              <a:uFill>
                <a:solidFill>
                  <a:srgbClr val="000000"/>
                </a:solidFill>
              </a:u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R="89535" lvl="0" algn="just" fontAlgn="base">
              <a:lnSpc>
                <a:spcPct val="115000"/>
              </a:lnSpc>
              <a:spcAft>
                <a:spcPts val="70"/>
              </a:spcAft>
              <a:buClr>
                <a:srgbClr val="000000"/>
              </a:buClr>
              <a:buSzPts val="1350"/>
            </a:pPr>
            <a:r>
              <a:rPr lang="en-US" sz="1400" i="1" u="sng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</a:rPr>
              <a:t>Инклюзивное</a:t>
            </a:r>
            <a:r>
              <a:rPr lang="en-US" sz="1400" i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1400" i="1" u="sng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</a:rPr>
              <a:t>образование</a:t>
            </a:r>
            <a:r>
              <a:rPr lang="en-US" sz="1400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endParaRPr lang="ru-RU" sz="1400" dirty="0">
              <a:uFill>
                <a:solidFill>
                  <a:srgbClr val="000000"/>
                </a:solidFill>
              </a:u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R="89535" lvl="0" algn="just" fontAlgn="base">
              <a:lnSpc>
                <a:spcPct val="115000"/>
              </a:lnSpc>
              <a:spcAft>
                <a:spcPts val="70"/>
              </a:spcAft>
              <a:buClr>
                <a:srgbClr val="000000"/>
              </a:buClr>
              <a:buSzPts val="1350"/>
            </a:pPr>
            <a:r>
              <a:rPr lang="ru-RU" sz="1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</a:rPr>
              <a:t>Куражева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</a:rPr>
              <a:t> Н.Ю. «Цветик – </a:t>
            </a:r>
            <a:r>
              <a:rPr lang="ru-RU" sz="1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</a:rPr>
              <a:t>семицветик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</a:rPr>
              <a:t>». Программа психолого – педагогических занятий для дошкольников 3 – 7 лет </a:t>
            </a:r>
            <a:r>
              <a:rPr lang="ru-RU" sz="1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</a:rPr>
              <a:t>-  </a:t>
            </a:r>
            <a:r>
              <a:rPr lang="ru-RU" sz="1400" u="sng" dirty="0">
                <a:solidFill>
                  <a:srgbClr val="000000"/>
                </a:solidFill>
                <a:latin typeface="Times New Roman"/>
                <a:ea typeface="Times New Roman"/>
                <a:hlinkClick r:id="rId7"/>
              </a:rPr>
              <a:t>https://psy.su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1400" dirty="0">
              <a:uFill>
                <a:solidFill>
                  <a:srgbClr val="000000"/>
                </a:solidFill>
              </a:u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R="89535" lvl="0" algn="just" fontAlgn="base">
              <a:lnSpc>
                <a:spcPct val="115000"/>
              </a:lnSpc>
              <a:spcAft>
                <a:spcPts val="180"/>
              </a:spcAft>
              <a:buClr>
                <a:srgbClr val="000000"/>
              </a:buClr>
              <a:buSzPts val="1350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</a:rPr>
              <a:t>Крюкова С.В., Донскова Н.И. «Удивляюсь, злюсь, боюсь…» программа эмоционального развития детей дошкольного возраста 4 – 6 лет. 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  <a:hlinkClick r:id="rId8"/>
              </a:rPr>
              <a:t>http://detskiysad263.ru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endParaRPr lang="ru-RU" sz="1400" dirty="0">
              <a:uFill>
                <a:solidFill>
                  <a:srgbClr val="000000"/>
                </a:solidFill>
              </a:u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R="89535" lvl="0" algn="just" fontAlgn="base">
              <a:lnSpc>
                <a:spcPct val="115000"/>
              </a:lnSpc>
              <a:spcAft>
                <a:spcPts val="70"/>
              </a:spcAft>
              <a:buClr>
                <a:srgbClr val="000000"/>
              </a:buClr>
              <a:buSzPts val="1350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</a:rPr>
              <a:t>Филичева Т.Б., Чиркина Г.В. Программа обучения и воспитания детей с фонетико-фонематическим </a:t>
            </a:r>
            <a:r>
              <a:rPr lang="ru-RU" sz="1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</a:rPr>
              <a:t>недоразвитием - </a:t>
            </a:r>
            <a:r>
              <a:rPr lang="ru-RU" sz="1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  <a:hlinkClick r:id="rId9"/>
              </a:rPr>
              <a:t>https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  <a:hlinkClick r:id="rId9"/>
              </a:rPr>
              <a:t>://dou14delfin.ucoz.com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endParaRPr lang="ru-RU" sz="1400" u="none" strike="noStrike" dirty="0">
              <a:effectLst/>
              <a:uFill>
                <a:solidFill>
                  <a:srgbClr val="000000"/>
                </a:solidFill>
              </a:u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33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7347" y="404664"/>
            <a:ext cx="7920880" cy="642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265">
              <a:lnSpc>
                <a:spcPct val="115000"/>
              </a:lnSpc>
              <a:spcAft>
                <a:spcPts val="25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Взаимодействия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педагогического коллектива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R="88265" algn="ctr">
              <a:lnSpc>
                <a:spcPct val="115000"/>
              </a:lnSpc>
              <a:spcAft>
                <a:spcPts val="25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семьями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обучающихся </a:t>
            </a:r>
            <a:endParaRPr lang="ru-RU" sz="1600" b="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— 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обеспечить:</a:t>
            </a:r>
            <a:endParaRPr lang="ru-RU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marR="1143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психолого-педагогическую поддержку семьи и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повышение компетентности родителей в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вопросах образования, охраны и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укрепления здоровья детей младенческого, раннего и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дошкольного возраста;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marR="1143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единство подходов к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воспитанию и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обучению детей в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условиях ДОО и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семьи;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marR="1143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повышение воспитательного потенциала семьи.</a:t>
            </a:r>
            <a:endParaRPr lang="ru-RU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R="89535" algn="just">
              <a:lnSpc>
                <a:spcPct val="115000"/>
              </a:lnSpc>
              <a:spcAft>
                <a:spcPts val="7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Задачи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взаимодействия детского сада с семьей:  </a:t>
            </a:r>
            <a:endParaRPr lang="ru-RU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marR="1143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0215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информировать родителей и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общественность относительно целей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ДО, общих для всего образовательного пространства Российской Федерации, о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мерах господдержки семьям, имеющим детей дошкольного возраста, а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также об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образовательной программе, реализуемой в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ДОО;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marR="1143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0215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просвещение родителей, повышение их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правовой, психолого-педагогической компетентности в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вопросах охраны и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укрепления здоровья, развития и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 детей;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marR="1143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0215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ответственного и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осознанного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родительства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как базовой основы благополучия семьи;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marR="1143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0215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построить взаимодействие в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форме сотрудничества и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установления партнерских отношений с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родителями детей младенческого, раннего и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дошкольного возраста для решения образовательных задач;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marR="1143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0215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вовлекать родителей в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образовательный процесс.</a:t>
            </a:r>
            <a:endParaRPr lang="ru-RU" sz="16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268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971600" y="476672"/>
            <a:ext cx="767654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Формы 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взаимодействия  педагогического  коллектива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  </a:t>
            </a:r>
          </a:p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семьями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413952"/>
            <a:ext cx="7664372" cy="4445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0170" algn="just">
              <a:lnSpc>
                <a:spcPct val="115000"/>
              </a:lnSpc>
              <a:spcAft>
                <a:spcPts val="25"/>
              </a:spcAft>
            </a:pPr>
            <a:r>
              <a:rPr lang="ru-RU" sz="16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Информирование: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70"/>
              </a:spcAft>
              <a:buClr>
                <a:srgbClr val="000000"/>
              </a:buClr>
              <a:buSzPts val="1300"/>
              <a:buFont typeface="Arial"/>
              <a:buChar char="•"/>
              <a:tabLst>
                <a:tab pos="2640965" algn="ctr"/>
              </a:tabLst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Консультирование родителей, индивидуальные беседы.</a:t>
            </a:r>
            <a:endParaRPr lang="ru-RU" sz="1600" dirty="0">
              <a:uFill>
                <a:solidFill>
                  <a:srgbClr val="000000"/>
                </a:solidFill>
              </a:u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70"/>
              </a:spcAft>
              <a:buClr>
                <a:srgbClr val="000000"/>
              </a:buClr>
              <a:buSzPts val="1300"/>
              <a:buFont typeface="Arial"/>
              <a:buChar char="•"/>
              <a:tabLst>
                <a:tab pos="2640965" algn="ctr"/>
              </a:tabLst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Общие и групповые родительские собрания.</a:t>
            </a:r>
            <a:endParaRPr lang="ru-RU" sz="1600" dirty="0">
              <a:uFill>
                <a:solidFill>
                  <a:srgbClr val="000000"/>
                </a:solidFill>
              </a:u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70"/>
              </a:spcAft>
              <a:buClr>
                <a:srgbClr val="000000"/>
              </a:buClr>
              <a:buSzPts val="1300"/>
              <a:buFont typeface="Arial"/>
              <a:buChar char="•"/>
              <a:tabLst>
                <a:tab pos="2640965" algn="ctr"/>
              </a:tabLst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Дни открытых дверей, открытые просмотры образовательной деятельности.</a:t>
            </a:r>
            <a:endParaRPr lang="ru-RU" sz="1600" dirty="0">
              <a:uFill>
                <a:solidFill>
                  <a:srgbClr val="000000"/>
                </a:solidFill>
              </a:u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70"/>
              </a:spcAft>
              <a:buClr>
                <a:srgbClr val="000000"/>
              </a:buClr>
              <a:buSzPts val="1300"/>
              <a:buFont typeface="Arial"/>
              <a:buChar char="•"/>
              <a:tabLst>
                <a:tab pos="2640965" algn="ctr"/>
              </a:tabLst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Издательская деятельность для родителей: выпуски раздаточной информации в форме брошюр; стендовая информация; новости на сайте детского сада.</a:t>
            </a:r>
            <a:endParaRPr lang="ru-RU" sz="1600" dirty="0">
              <a:uFill>
                <a:solidFill>
                  <a:srgbClr val="000000"/>
                </a:solidFill>
              </a:u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70"/>
              </a:spcAft>
              <a:buClr>
                <a:srgbClr val="000000"/>
              </a:buClr>
              <a:buSzPts val="1300"/>
              <a:buFont typeface="Arial"/>
              <a:buChar char="•"/>
              <a:tabLst>
                <a:tab pos="2640965" algn="ctr"/>
              </a:tabLst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Информация на сайте МАДОУ и группе </a:t>
            </a:r>
            <a:r>
              <a:rPr lang="ru-RU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ВКонтакт</a:t>
            </a: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uFill>
                <a:solidFill>
                  <a:srgbClr val="000000"/>
                </a:solidFill>
              </a:u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0"/>
              </a:spcAft>
              <a:tabLst>
                <a:tab pos="2640965" algn="ctr"/>
              </a:tabLst>
            </a:pPr>
            <a:r>
              <a:rPr lang="ru-RU" sz="16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Просвещение родителей: 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70"/>
              </a:spcAft>
              <a:buClr>
                <a:srgbClr val="000000"/>
              </a:buClr>
              <a:buSzPts val="1300"/>
              <a:buFont typeface="Arial"/>
              <a:buChar char="•"/>
              <a:tabLst>
                <a:tab pos="2640965" algn="ctr"/>
              </a:tabLst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Проведение круглых столов, мастер – классов, тренингов.</a:t>
            </a:r>
            <a:endParaRPr lang="ru-RU" sz="1600" dirty="0">
              <a:uFill>
                <a:solidFill>
                  <a:srgbClr val="000000"/>
                </a:solidFill>
              </a:u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70"/>
              </a:spcAft>
              <a:buClr>
                <a:srgbClr val="000000"/>
              </a:buClr>
              <a:buSzPts val="1300"/>
              <a:buFont typeface="Arial"/>
              <a:buChar char="•"/>
              <a:tabLst>
                <a:tab pos="2640965" algn="ctr"/>
              </a:tabLst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Лекции, семинары, семинары-практикумы.</a:t>
            </a:r>
            <a:endParaRPr lang="ru-RU" sz="1600" dirty="0">
              <a:uFill>
                <a:solidFill>
                  <a:srgbClr val="000000"/>
                </a:solidFill>
              </a:u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0"/>
              </a:spcAft>
              <a:tabLst>
                <a:tab pos="2640965" algn="ctr"/>
              </a:tabLst>
            </a:pPr>
            <a:r>
              <a:rPr lang="ru-RU" sz="1600" b="1" i="1" dirty="0">
                <a:solidFill>
                  <a:srgbClr val="000000"/>
                </a:solidFill>
                <a:latin typeface="Times New Roman"/>
                <a:ea typeface="Times New Roman"/>
              </a:rPr>
              <a:t>Совместная деятельность: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70"/>
              </a:spcAft>
              <a:buClr>
                <a:srgbClr val="000000"/>
              </a:buClr>
              <a:buSzPts val="1300"/>
              <a:buFont typeface="Arial"/>
              <a:buChar char="•"/>
              <a:tabLst>
                <a:tab pos="2640965" algn="ctr"/>
              </a:tabLst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Приобщение родителей к реализации тематического периода.</a:t>
            </a:r>
            <a:endParaRPr lang="ru-RU" sz="1600" dirty="0">
              <a:uFill>
                <a:solidFill>
                  <a:srgbClr val="000000"/>
                </a:solidFill>
              </a:u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70"/>
              </a:spcAft>
              <a:buClr>
                <a:srgbClr val="000000"/>
              </a:buClr>
              <a:buSzPts val="1300"/>
              <a:buFont typeface="Arial"/>
              <a:buChar char="•"/>
              <a:tabLst>
                <a:tab pos="2640965" algn="ctr"/>
              </a:tabLst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Привлечение родителей к</a:t>
            </a:r>
            <a:r>
              <a:rPr lang="en-U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участию в</a:t>
            </a:r>
            <a:r>
              <a:rPr lang="en-U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занятиях, акциях, экскурсиях, конкурсах, субботниках, в</a:t>
            </a:r>
            <a:r>
              <a:rPr lang="en-U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детской исследовательской и</a:t>
            </a:r>
            <a:r>
              <a:rPr lang="en-U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проектной деятельности, в</a:t>
            </a:r>
            <a:r>
              <a:rPr lang="en-U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разработке проектов, кружковой работе.</a:t>
            </a:r>
            <a:endParaRPr lang="ru-RU" sz="1600" u="none" strike="noStrike" dirty="0">
              <a:effectLst/>
              <a:uFill>
                <a:solidFill>
                  <a:srgbClr val="000000"/>
                </a:solidFill>
              </a:u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750" y="1738313"/>
            <a:ext cx="8135938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200000"/>
              </a:lnSpc>
              <a:defRPr/>
            </a:pP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  РАДЫ   НАШЕМУ </a:t>
            </a:r>
          </a:p>
          <a:p>
            <a:pPr algn="ctr" eaLnBrk="0" hangingPunct="0">
              <a:lnSpc>
                <a:spcPct val="200000"/>
              </a:lnSpc>
              <a:defRPr/>
            </a:pP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СОТРУДНИЧЕСТВУ!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755725" y="1052736"/>
            <a:ext cx="76327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–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нормативно-управленческий документ дошкольного учреждения,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характеризующий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специфику содержания образования, особенности организации воспитательно-образовательного процесса, характер оказываемых  образовательных услуг.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ru-RU" altLang="ru-RU" sz="2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Программа разрабатывается,  утверждается</a:t>
            </a:r>
            <a:r>
              <a:rPr lang="en-US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реализуется в дошкольном образовательном учреждении.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2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99593" y="692696"/>
            <a:ext cx="7632848" cy="237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Образовательная программа разработана в соответствии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требованиями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Федерального государственного образовательного стандарта (ФГОС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ДО), утвержденного приказом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Минобрнауки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от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17.10.2013 №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1155 (далее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ФГОС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ДО), и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Федеральной образовательной программы дошкольного образования (ФОП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ДО), утвержденной приказом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Минпросвещения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от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25.11.2022 №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1028и (далее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ФОП ДО).</a:t>
            </a:r>
            <a:endParaRPr lang="ru-RU" dirty="0">
              <a:latin typeface="Times New Roman"/>
              <a:ea typeface="Times New Roman"/>
            </a:endParaRPr>
          </a:p>
          <a:p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3" y="2924944"/>
            <a:ext cx="7632848" cy="177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15000"/>
              </a:lnSpc>
              <a:spcBef>
                <a:spcPct val="20000"/>
              </a:spcBef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Программы:</a:t>
            </a:r>
          </a:p>
          <a:p>
            <a:pPr lvl="0" algn="just" eaLnBrk="0" fontAlgn="base" hangingPunct="0">
              <a:lnSpc>
                <a:spcPct val="115000"/>
              </a:lnSpc>
              <a:spcBef>
                <a:spcPct val="20000"/>
              </a:spcBef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разностороннее развитие ребенка в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период дошкольного детства с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учетом возрастных и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индивидуальных особенностей на основе духовно-нравственных ценностей российского народа, исторических и национально-культурных традиций.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827584" y="548680"/>
            <a:ext cx="7776864" cy="596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114300" lvl="0" algn="just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Задачи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Программы: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1143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разностороннее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ребенка в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 дошкольного детства с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учетом возрастных и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обеспечить единое содержание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 и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планируемых результатов освоения образовательной программы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marR="114300" lvl="0" indent="-342900" algn="just">
              <a:lnSpc>
                <a:spcPct val="115000"/>
              </a:lnSpc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приобщить детей к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базовым ценностям российского народа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 жизнь, достоинство, права и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взаимоуважение, историческая память и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преемственность поколений, единство народов России, создание условий для формирования ценностного отношения к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окружающему миру, становления опыта действий и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поступков на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основе осмысления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ценностей;</a:t>
            </a:r>
          </a:p>
          <a:p>
            <a:pPr marL="342900" marR="114300" lvl="0" indent="-342900" algn="just">
              <a:lnSpc>
                <a:spcPct val="115000"/>
              </a:lnSpc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структурировать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содержание образовательной деятельности на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основе учета возрастных и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индивидуальных особенностей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развития;</a:t>
            </a:r>
          </a:p>
          <a:p>
            <a:pPr marL="342900" marR="114300" lvl="0" indent="-342900" algn="just">
              <a:lnSpc>
                <a:spcPct val="115000"/>
              </a:lnSpc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условия для равного доступа к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образованию для всех детей дошкольного возраста с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учетом разнообразия образовательных потребностей и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индивидуальных возможностей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9649" y="1052736"/>
            <a:ext cx="7660783" cy="577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14300" lvl="0" indent="-342900" algn="just">
              <a:lnSpc>
                <a:spcPct val="115000"/>
              </a:lnSpc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охрану и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укрепление физического и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психического здоровья детей, в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том числе их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эмоционального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благополучия;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114300" lvl="0" indent="-342900" algn="just">
              <a:lnSpc>
                <a:spcPct val="115000"/>
              </a:lnSpc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физических, личностных, нравственных качеств и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 патриотизма, интеллектуальных и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художественно-творческих способностей ребенка, его инициативности, самостоятельности и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ответственности;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114300" lvl="0" indent="-342900" algn="just">
              <a:lnSpc>
                <a:spcPct val="115000"/>
              </a:lnSpc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психолого-педагогическую поддержку семьи и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повышение компетентности родителей в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вопросах воспитания, обучения и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развития, охраны и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укрепления здоровья детей, обеспечения их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безопасности;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114300" lvl="0" indent="-342900" algn="just">
              <a:lnSpc>
                <a:spcPct val="115000"/>
              </a:lnSpc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обеспечить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достижение детьми на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этапе завершения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 уровня развития, необходимого и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достаточного для успешного освоения ими образовательных программ начального общего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образования.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R="114300" lvl="0" algn="just"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ндивидуальных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особенностей на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основе духовно-нравственных ценностей российского народа, исторических и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национально-культурных традиций.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</a:rPr>
              <a:t/>
            </a:r>
            <a:br>
              <a:rPr lang="ru-RU" sz="2000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88240" y="534452"/>
            <a:ext cx="282679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14300" lvl="0" algn="just"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Задачи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Программы: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732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28662" y="404813"/>
            <a:ext cx="79645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3" y="404813"/>
            <a:ext cx="806559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Программа включает три основных раздела: целевой, содержательный и</a:t>
            </a:r>
            <a:r>
              <a:rPr lang="en-US" b="1" dirty="0">
                <a:solidFill>
                  <a:srgbClr val="0070C0"/>
                </a:solidFill>
                <a:latin typeface="Times New Roman"/>
                <a:ea typeface="Times New Roman"/>
              </a:rPr>
              <a:t> 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организационный.  </a:t>
            </a:r>
            <a:endParaRPr lang="ru-RU" b="1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350392"/>
              </p:ext>
            </p:extLst>
          </p:nvPr>
        </p:nvGraphicFramePr>
        <p:xfrm>
          <a:off x="928661" y="1112699"/>
          <a:ext cx="7819803" cy="2303526"/>
        </p:xfrm>
        <a:graphic>
          <a:graphicData uri="http://schemas.openxmlformats.org/drawingml/2006/table">
            <a:tbl>
              <a:tblPr/>
              <a:tblGrid>
                <a:gridCol w="1456152"/>
                <a:gridCol w="636365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Целевой раздел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Включает в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себя пояснительную записку и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планируемые результаты освоения программы. Результаты освоения образовательной программы представлены в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виде целевых ориентиров образования в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раннем детстве, целевых ориентиров дошкольного образования, которые представляют собой социально-нормативные возрастные характеристики возможных достижений ребенка на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этапе завершения уровня дошкольного образования. Также входят подходы 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проведению педагогической диагностики достижений планируемых результатов и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значимые для разработки и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реализации Программы характеристики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— особенности развития детей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305546"/>
              </p:ext>
            </p:extLst>
          </p:nvPr>
        </p:nvGraphicFramePr>
        <p:xfrm>
          <a:off x="925207" y="3645024"/>
          <a:ext cx="7870342" cy="2303526"/>
        </p:xfrm>
        <a:graphic>
          <a:graphicData uri="http://schemas.openxmlformats.org/drawingml/2006/table">
            <a:tbl>
              <a:tblPr/>
              <a:tblGrid>
                <a:gridCol w="1465562"/>
                <a:gridCol w="640478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Содержательный раздел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Включает задачи и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содержание образовательной деятельности для всех возрастных групп по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пяти образовательным областям.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Также в разделе описаны: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marR="114300" lvl="0" indent="-342900">
                        <a:lnSpc>
                          <a:spcPct val="115000"/>
                        </a:lnSpc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формы, способы, методы реализации программы;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114300" lvl="0" indent="-342900">
                        <a:lnSpc>
                          <a:spcPct val="115000"/>
                        </a:lnSpc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особенности образовательной деятельности разных видов и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культурных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114300" lvl="0" indent="-342900">
                        <a:lnSpc>
                          <a:spcPct val="115000"/>
                        </a:lnSpc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способы поддержки детской инициативы;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114300" lvl="0" indent="-342900">
                        <a:lnSpc>
                          <a:spcPct val="115000"/>
                        </a:lnSpc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взаимодействие педагогического коллектива 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семьями;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114300" lvl="0" indent="-342900">
                        <a:lnSpc>
                          <a:spcPct val="115000"/>
                        </a:lnSpc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коррекционно-развивающая работа;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1143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рабочая программа воспитания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1538" y="571480"/>
            <a:ext cx="760415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24516"/>
            <a:ext cx="784887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Программа включает три основных раздела: целевой, содержательный и</a:t>
            </a:r>
            <a:r>
              <a:rPr lang="en-US" b="1" dirty="0">
                <a:solidFill>
                  <a:srgbClr val="0070C0"/>
                </a:solidFill>
                <a:latin typeface="Times New Roman"/>
                <a:ea typeface="Times New Roman"/>
              </a:rPr>
              <a:t> 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организационный.  </a:t>
            </a:r>
            <a:endParaRPr lang="ru-RU" b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907077"/>
              </p:ext>
            </p:extLst>
          </p:nvPr>
        </p:nvGraphicFramePr>
        <p:xfrm>
          <a:off x="888480" y="1354095"/>
          <a:ext cx="7787208" cy="3284982"/>
        </p:xfrm>
        <a:graphic>
          <a:graphicData uri="http://schemas.openxmlformats.org/drawingml/2006/table">
            <a:tbl>
              <a:tblPr/>
              <a:tblGrid>
                <a:gridCol w="2243360"/>
                <a:gridCol w="554384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Организационный раздел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 организационный раздел включают: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marR="114300" lvl="0" indent="-342900">
                        <a:lnSpc>
                          <a:spcPct val="115000"/>
                        </a:lnSpc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психолого-педагогические условия реализации Программы;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114300" lvl="0" indent="-342900">
                        <a:lnSpc>
                          <a:spcPct val="115000"/>
                        </a:lnSpc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особенности организации развивающей предметно-пространственной среды;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114300" lvl="0" indent="-342900">
                        <a:lnSpc>
                          <a:spcPct val="115000"/>
                        </a:lnSpc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материально-техническое обеспечение Программы и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методическими материалами и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средствами обучения и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воспитания;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114300" lvl="0" indent="-342900">
                        <a:lnSpc>
                          <a:spcPct val="115000"/>
                        </a:lnSpc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примерный перечень литературных, музыкальных, художественных, анимационных произведений для реализации Программы;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114300" lvl="0" indent="-342900">
                        <a:lnSpc>
                          <a:spcPct val="115000"/>
                        </a:lnSpc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кадровое обеспечение;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114300" lvl="0" indent="-342900">
                        <a:lnSpc>
                          <a:spcPct val="115000"/>
                        </a:lnSpc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режим и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распорядок дня в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возрастных группах;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1143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календарный план воспитательной работы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86719" y="764704"/>
            <a:ext cx="81359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-образовательная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программе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строится </a:t>
            </a:r>
          </a:p>
          <a:p>
            <a:pPr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в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ФГОС ДО по пяти образовательным областям</a:t>
            </a:r>
          </a:p>
        </p:txBody>
      </p:sp>
      <p:cxnSp>
        <p:nvCxnSpPr>
          <p:cNvPr id="3" name="AutoShape 2"/>
          <p:cNvCxnSpPr>
            <a:cxnSpLocks noChangeShapeType="1"/>
          </p:cNvCxnSpPr>
          <p:nvPr/>
        </p:nvCxnSpPr>
        <p:spPr bwMode="auto">
          <a:xfrm flipH="1">
            <a:off x="1511523" y="2420888"/>
            <a:ext cx="5976937" cy="0"/>
          </a:xfrm>
          <a:prstGeom prst="straightConnector1">
            <a:avLst/>
          </a:prstGeom>
          <a:noFill/>
          <a:ln w="38100">
            <a:solidFill>
              <a:srgbClr val="C0504D"/>
            </a:solidFill>
            <a:round/>
            <a:headEnd/>
            <a:tailEnd/>
          </a:ln>
        </p:spPr>
      </p:cxnSp>
      <p:cxnSp>
        <p:nvCxnSpPr>
          <p:cNvPr id="4" name="AutoShape 3"/>
          <p:cNvCxnSpPr>
            <a:cxnSpLocks noChangeShapeType="1"/>
          </p:cNvCxnSpPr>
          <p:nvPr/>
        </p:nvCxnSpPr>
        <p:spPr bwMode="auto">
          <a:xfrm>
            <a:off x="1532640" y="2454475"/>
            <a:ext cx="0" cy="1152327"/>
          </a:xfrm>
          <a:prstGeom prst="straightConnector1">
            <a:avLst/>
          </a:prstGeom>
          <a:noFill/>
          <a:ln w="38100">
            <a:solidFill>
              <a:srgbClr val="C0504D"/>
            </a:solidFill>
            <a:round/>
            <a:headEnd/>
            <a:tailEnd/>
          </a:ln>
        </p:spPr>
      </p:cxnSp>
      <p:cxnSp>
        <p:nvCxnSpPr>
          <p:cNvPr id="5" name="AutoShape 3"/>
          <p:cNvCxnSpPr>
            <a:cxnSpLocks noChangeShapeType="1"/>
          </p:cNvCxnSpPr>
          <p:nvPr/>
        </p:nvCxnSpPr>
        <p:spPr bwMode="auto">
          <a:xfrm>
            <a:off x="3203848" y="2420888"/>
            <a:ext cx="0" cy="1185914"/>
          </a:xfrm>
          <a:prstGeom prst="straightConnector1">
            <a:avLst/>
          </a:prstGeom>
          <a:noFill/>
          <a:ln w="38100">
            <a:solidFill>
              <a:srgbClr val="C0504D"/>
            </a:solidFill>
            <a:round/>
            <a:headEnd/>
            <a:tailEnd/>
          </a:ln>
        </p:spPr>
      </p:cxnSp>
      <p:cxnSp>
        <p:nvCxnSpPr>
          <p:cNvPr id="6" name="AutoShape 4"/>
          <p:cNvCxnSpPr>
            <a:cxnSpLocks noChangeShapeType="1"/>
          </p:cNvCxnSpPr>
          <p:nvPr/>
        </p:nvCxnSpPr>
        <p:spPr bwMode="auto">
          <a:xfrm>
            <a:off x="4643438" y="2420888"/>
            <a:ext cx="0" cy="1185914"/>
          </a:xfrm>
          <a:prstGeom prst="straightConnector1">
            <a:avLst/>
          </a:prstGeom>
          <a:noFill/>
          <a:ln w="38100">
            <a:solidFill>
              <a:srgbClr val="C0504D"/>
            </a:solidFill>
            <a:round/>
            <a:headEnd/>
            <a:tailEnd/>
          </a:ln>
        </p:spPr>
      </p:cxnSp>
      <p:cxnSp>
        <p:nvCxnSpPr>
          <p:cNvPr id="7" name="AutoShape 5"/>
          <p:cNvCxnSpPr>
            <a:cxnSpLocks noChangeShapeType="1"/>
          </p:cNvCxnSpPr>
          <p:nvPr/>
        </p:nvCxnSpPr>
        <p:spPr bwMode="auto">
          <a:xfrm>
            <a:off x="6050825" y="2420889"/>
            <a:ext cx="0" cy="1185913"/>
          </a:xfrm>
          <a:prstGeom prst="straightConnector1">
            <a:avLst/>
          </a:prstGeom>
          <a:noFill/>
          <a:ln w="38100">
            <a:solidFill>
              <a:srgbClr val="C0504D"/>
            </a:solidFill>
            <a:round/>
            <a:headEnd/>
            <a:tailEnd/>
          </a:ln>
        </p:spPr>
      </p:cxnSp>
      <p:cxnSp>
        <p:nvCxnSpPr>
          <p:cNvPr id="8" name="AutoShape 6"/>
          <p:cNvCxnSpPr>
            <a:cxnSpLocks noChangeShapeType="1"/>
          </p:cNvCxnSpPr>
          <p:nvPr/>
        </p:nvCxnSpPr>
        <p:spPr bwMode="auto">
          <a:xfrm flipH="1">
            <a:off x="7459038" y="2420889"/>
            <a:ext cx="23796" cy="1185915"/>
          </a:xfrm>
          <a:prstGeom prst="straightConnector1">
            <a:avLst/>
          </a:prstGeom>
          <a:noFill/>
          <a:ln w="38100">
            <a:solidFill>
              <a:srgbClr val="C0504D"/>
            </a:solidFill>
            <a:round/>
            <a:headEnd/>
            <a:tailEnd/>
          </a:ln>
        </p:spPr>
      </p:cxnSp>
      <p:sp>
        <p:nvSpPr>
          <p:cNvPr id="15" name="Блок-схема: данные 14"/>
          <p:cNvSpPr/>
          <p:nvPr/>
        </p:nvSpPr>
        <p:spPr>
          <a:xfrm>
            <a:off x="899592" y="3606804"/>
            <a:ext cx="1440160" cy="2558500"/>
          </a:xfrm>
          <a:prstGeom prst="flowChartInputOutput">
            <a:avLst/>
          </a:prstGeom>
          <a:noFill/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Блок-схема: данные 15"/>
          <p:cNvSpPr/>
          <p:nvPr/>
        </p:nvSpPr>
        <p:spPr>
          <a:xfrm>
            <a:off x="2339752" y="3606804"/>
            <a:ext cx="1440160" cy="2558500"/>
          </a:xfrm>
          <a:prstGeom prst="flowChartInputOutput">
            <a:avLst/>
          </a:prstGeom>
          <a:noFill/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Блок-схема: данные 16"/>
          <p:cNvSpPr/>
          <p:nvPr/>
        </p:nvSpPr>
        <p:spPr>
          <a:xfrm>
            <a:off x="3779912" y="3606804"/>
            <a:ext cx="1440160" cy="2558500"/>
          </a:xfrm>
          <a:prstGeom prst="flowChartInputOutput">
            <a:avLst/>
          </a:prstGeom>
          <a:noFill/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Блок-схема: данные 17"/>
          <p:cNvSpPr/>
          <p:nvPr/>
        </p:nvSpPr>
        <p:spPr>
          <a:xfrm>
            <a:off x="5076056" y="3606804"/>
            <a:ext cx="1584176" cy="2558500"/>
          </a:xfrm>
          <a:prstGeom prst="flowChartInputOutput">
            <a:avLst/>
          </a:prstGeom>
          <a:noFill/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Блок-схема: данные 18"/>
          <p:cNvSpPr/>
          <p:nvPr/>
        </p:nvSpPr>
        <p:spPr>
          <a:xfrm>
            <a:off x="6516216" y="3606804"/>
            <a:ext cx="1584176" cy="2558500"/>
          </a:xfrm>
          <a:prstGeom prst="flowChartInputOutput">
            <a:avLst/>
          </a:prstGeom>
          <a:noFill/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44"/>
          <p:cNvSpPr>
            <a:spLocks noChangeArrowheads="1"/>
          </p:cNvSpPr>
          <p:nvPr/>
        </p:nvSpPr>
        <p:spPr bwMode="auto">
          <a:xfrm rot="16200000">
            <a:off x="658019" y="4576038"/>
            <a:ext cx="18494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Физическое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45"/>
          <p:cNvSpPr>
            <a:spLocks noChangeArrowheads="1"/>
          </p:cNvSpPr>
          <p:nvPr/>
        </p:nvSpPr>
        <p:spPr bwMode="auto">
          <a:xfrm rot="16200000">
            <a:off x="2032506" y="4615164"/>
            <a:ext cx="20105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Познавательное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развитие</a:t>
            </a:r>
          </a:p>
        </p:txBody>
      </p:sp>
      <p:sp>
        <p:nvSpPr>
          <p:cNvPr id="22" name="Прямоугольник 46"/>
          <p:cNvSpPr>
            <a:spLocks noChangeArrowheads="1"/>
          </p:cNvSpPr>
          <p:nvPr/>
        </p:nvSpPr>
        <p:spPr bwMode="auto">
          <a:xfrm rot="16200000">
            <a:off x="3540120" y="4748908"/>
            <a:ext cx="1857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Речевое    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47"/>
          <p:cNvSpPr>
            <a:spLocks noChangeArrowheads="1"/>
          </p:cNvSpPr>
          <p:nvPr/>
        </p:nvSpPr>
        <p:spPr bwMode="auto">
          <a:xfrm rot="16200000">
            <a:off x="4720270" y="4515780"/>
            <a:ext cx="23768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Социально-   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коммуникативное 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52"/>
          <p:cNvSpPr>
            <a:spLocks noChangeArrowheads="1"/>
          </p:cNvSpPr>
          <p:nvPr/>
        </p:nvSpPr>
        <p:spPr bwMode="auto">
          <a:xfrm rot="16200000">
            <a:off x="6158544" y="4479267"/>
            <a:ext cx="23037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Художественно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эстетическое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0359" y="548680"/>
            <a:ext cx="7848872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Организация режима пребывания детей в</a:t>
            </a:r>
            <a:r>
              <a:rPr lang="en-US" b="1" dirty="0">
                <a:solidFill>
                  <a:srgbClr val="0070C0"/>
                </a:solidFill>
                <a:latin typeface="Times New Roman"/>
                <a:ea typeface="Times New Roman"/>
              </a:rPr>
              <a:t> 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детском саду</a:t>
            </a:r>
            <a:endParaRPr lang="ru-RU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Режим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работы: 12-часовое пребывание воспитанников при 5-дневной рабочей неделе.</a:t>
            </a:r>
            <a:endParaRPr lang="ru-RU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Работа по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реализации Программы проводится в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течение года и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делится на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два периода:</a:t>
            </a:r>
            <a:endParaRPr lang="ru-RU" dirty="0">
              <a:latin typeface="Times New Roman"/>
              <a:ea typeface="Times New Roman"/>
            </a:endParaRPr>
          </a:p>
          <a:p>
            <a:pPr marL="342900" marR="1143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первый период (с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сентября по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мая);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marR="1143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второй период (с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июня по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31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августа).</a:t>
            </a:r>
            <a:endParaRPr lang="ru-RU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Организация жизни детей опирается на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определенный суточный режим, который представляет собой рациональное чередование отрезков сна и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бодрствования в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соответствии с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физиологическими обоснованиями. При организации режима учитываются рекомендации СанПиН и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СП, видовая принадлежность детского сада, сезонные особенности, а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также региональные рекомендации специалистов в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области охраны и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укрепления здоровья детей.</a:t>
            </a:r>
            <a:endParaRPr lang="ru-RU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Режим дня составлен для каждой возрастной группы на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холодный и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теплый периоды, учтены функциональные возможности детей, а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также ведущий вид деятельности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игра. Кроме того, учитывается потребность родителей в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гибком режиме пребывания детей в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ДОО, особенно в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период адаптации.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1129166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205867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336</Words>
  <Application>Microsoft Office PowerPoint</Application>
  <PresentationFormat>Экран (4:3)</PresentationFormat>
  <Paragraphs>138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Comic Sans MS</vt:lpstr>
      <vt:lpstr>Symbol</vt:lpstr>
      <vt:lpstr>Calibri</vt:lpstr>
      <vt:lpstr>Times New Roman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User</cp:lastModifiedBy>
  <cp:revision>99</cp:revision>
  <dcterms:created xsi:type="dcterms:W3CDTF">2014-07-06T18:18:01Z</dcterms:created>
  <dcterms:modified xsi:type="dcterms:W3CDTF">2023-09-04T06:18:34Z</dcterms:modified>
</cp:coreProperties>
</file>